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sldIdLst>
    <p:sldId id="256" r:id="rId2"/>
    <p:sldId id="261" r:id="rId3"/>
    <p:sldId id="263" r:id="rId4"/>
    <p:sldId id="266" r:id="rId5"/>
    <p:sldId id="264" r:id="rId6"/>
    <p:sldId id="265" r:id="rId7"/>
    <p:sldId id="267" r:id="rId8"/>
    <p:sldId id="269" r:id="rId9"/>
    <p:sldId id="268" r:id="rId10"/>
    <p:sldId id="271" r:id="rId11"/>
    <p:sldId id="270" r:id="rId12"/>
    <p:sldId id="27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Styl z motywem 1 — Ak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Styl pośredni 1 — Ak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25E5076-3810-47DD-B79F-674D7AD40C01}" styleName="Styl ciemny 1 — Ak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 ciemny 1 — Ak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57" autoAdjust="0"/>
  </p:normalViewPr>
  <p:slideViewPr>
    <p:cSldViewPr snapToGrid="0">
      <p:cViewPr varScale="1">
        <p:scale>
          <a:sx n="115" d="100"/>
          <a:sy n="115" d="100"/>
        </p:scale>
        <p:origin x="147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519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935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69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488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079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465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39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290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383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67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888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38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ducation.github.com/git-cheat-sheet-education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Prostokąt 6" descr="Amazon tree boa coiled around branch">
            <a:extLst>
              <a:ext uri="{FF2B5EF4-FFF2-40B4-BE49-F238E27FC236}">
                <a16:creationId xmlns:a16="http://schemas.microsoft.com/office/drawing/2014/main" id="{CF41A76F-E0FC-5D98-A1F6-C5A50FA55BF8}"/>
              </a:ext>
            </a:extLst>
          </p:cNvPr>
          <p:cNvSpPr/>
          <p:nvPr/>
        </p:nvSpPr>
        <p:spPr>
          <a:xfrm>
            <a:off x="1165236" y="1484161"/>
            <a:ext cx="8632068" cy="8632068"/>
          </a:xfrm>
          <a:prstGeom prst="rect">
            <a:avLst/>
          </a:prstGeom>
          <a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23333" r="76667">
                          <a14:foregroundMark x1="65430" y1="30623" x2="55957" y2="40806"/>
                          <a14:foregroundMark x1="55957" y1="40806" x2="64502" y2="41538"/>
                          <a14:foregroundMark x1="64502" y1="41538" x2="46387" y2="51868"/>
                          <a14:foregroundMark x1="46387" y1="51868" x2="58301" y2="46447"/>
                          <a14:foregroundMark x1="47803" y1="51722" x2="61865" y2="44542"/>
                          <a14:foregroundMark x1="61865" y1="44542" x2="57568" y2="43590"/>
                          <a14:foregroundMark x1="57568" y1="43590" x2="64648" y2="32527"/>
                          <a14:backgroundMark x1="40527" y1="9158" x2="31396" y2="9890"/>
                          <a14:backgroundMark x1="31396" y1="9890" x2="21436" y2="5495"/>
                          <a14:backgroundMark x1="21436" y1="5495" x2="11719" y2="5934"/>
                          <a14:backgroundMark x1="11719" y1="5934" x2="16162" y2="13040"/>
                          <a14:backgroundMark x1="16162" y1="13040" x2="20996" y2="15897"/>
                          <a14:backgroundMark x1="20996" y1="15897" x2="31494" y2="28864"/>
                          <a14:backgroundMark x1="31494" y1="28864" x2="39014" y2="24542"/>
                          <a14:backgroundMark x1="39014" y1="24542" x2="35840" y2="41905"/>
                          <a14:backgroundMark x1="35840" y1="41905" x2="22754" y2="40586"/>
                          <a14:backgroundMark x1="22754" y1="40586" x2="18652" y2="45275"/>
                          <a14:backgroundMark x1="18652" y1="45275" x2="24072" y2="52821"/>
                          <a14:backgroundMark x1="24072" y1="52821" x2="33984" y2="53773"/>
                          <a14:backgroundMark x1="33984" y1="53773" x2="41699" y2="48938"/>
                          <a14:backgroundMark x1="41699" y1="48938" x2="49512" y2="39853"/>
                          <a14:backgroundMark x1="49512" y1="39853" x2="56445" y2="18901"/>
                          <a14:backgroundMark x1="56445" y1="18901" x2="58691" y2="28791"/>
                          <a14:backgroundMark x1="58691" y1="28791" x2="48828" y2="32967"/>
                          <a14:backgroundMark x1="48828" y1="32967" x2="43213" y2="31941"/>
                          <a14:backgroundMark x1="43213" y1="31941" x2="46338" y2="23736"/>
                          <a14:backgroundMark x1="46338" y1="23736" x2="44385" y2="6960"/>
                          <a14:backgroundMark x1="44385" y1="6960" x2="57471" y2="5055"/>
                          <a14:backgroundMark x1="57471" y1="5055" x2="67725" y2="6813"/>
                          <a14:backgroundMark x1="67725" y1="6813" x2="70264" y2="14212"/>
                          <a14:backgroundMark x1="70264" y1="14212" x2="68115" y2="20806"/>
                          <a14:backgroundMark x1="68115" y1="20806" x2="77539" y2="28278"/>
                          <a14:backgroundMark x1="77539" y1="28278" x2="75977" y2="40806"/>
                          <a14:backgroundMark x1="75977" y1="40806" x2="71875" y2="30256"/>
                          <a14:backgroundMark x1="71875" y1="30256" x2="76465" y2="20220"/>
                          <a14:backgroundMark x1="76465" y1="20220" x2="79395" y2="5934"/>
                          <a14:backgroundMark x1="79395" y1="5934" x2="80811" y2="16337"/>
                          <a14:backgroundMark x1="80811" y1="16337" x2="79639" y2="28132"/>
                          <a14:backgroundMark x1="79639" y1="28132" x2="81396" y2="43443"/>
                          <a14:backgroundMark x1="81396" y1="43443" x2="72803" y2="46520"/>
                          <a14:backgroundMark x1="72803" y1="46520" x2="68604" y2="50549"/>
                          <a14:backgroundMark x1="68604" y1="50549" x2="69141" y2="47912"/>
                          <a14:backgroundMark x1="55859" y1="16484" x2="42920" y2="34432"/>
                          <a14:backgroundMark x1="60645" y1="21099" x2="47070" y2="27106"/>
                          <a14:backgroundMark x1="47070" y1="27106" x2="58154" y2="13187"/>
                          <a14:backgroundMark x1="37500" y1="35018" x2="58447" y2="20879"/>
                          <a14:backgroundMark x1="45361" y1="25788" x2="70410" y2="12454"/>
                          <a14:backgroundMark x1="70410" y1="12454" x2="70410" y2="12454"/>
                          <a14:backgroundMark x1="61084" y1="17289" x2="78076" y2="29158"/>
                          <a14:backgroundMark x1="78076" y1="29158" x2="78271" y2="30037"/>
                          <a14:backgroundMark x1="71631" y1="20073" x2="77051" y2="31648"/>
                          <a14:backgroundMark x1="77051" y1="31648" x2="77246" y2="34945"/>
                          <a14:backgroundMark x1="71973" y1="35678" x2="71973" y2="41905"/>
                          <a14:backgroundMark x1="71973" y1="41905" x2="71436" y2="43516"/>
                          <a14:backgroundMark x1="79883" y1="29670" x2="80469" y2="35531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 l="-25000" r="-25000"/>
            </a:stretch>
          </a:blip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A1BE497-0577-0140-91DB-7D35D7223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1090" y="1932478"/>
            <a:ext cx="5201820" cy="3134371"/>
          </a:xfrm>
        </p:spPr>
        <p:txBody>
          <a:bodyPr anchor="ctr">
            <a:normAutofit/>
          </a:bodyPr>
          <a:lstStyle/>
          <a:p>
            <a:r>
              <a:rPr lang="pl-PL" b="1" dirty="0" err="1">
                <a:solidFill>
                  <a:schemeClr val="bg1"/>
                </a:solidFill>
              </a:rPr>
              <a:t>Python</a:t>
            </a:r>
            <a:r>
              <a:rPr lang="pl-PL" b="1" dirty="0">
                <a:solidFill>
                  <a:schemeClr val="bg1"/>
                </a:solidFill>
              </a:rPr>
              <a:t> w jeden księżyc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C9C5123-DA4F-5A38-53A9-BBF74EA29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6050" y="1188720"/>
            <a:ext cx="3771900" cy="743758"/>
          </a:xfrm>
        </p:spPr>
        <p:txBody>
          <a:bodyPr>
            <a:noAutofit/>
          </a:bodyPr>
          <a:lstStyle/>
          <a:p>
            <a:r>
              <a:rPr lang="pl-PL" b="1" dirty="0">
                <a:solidFill>
                  <a:schemeClr val="bg1"/>
                </a:solidFill>
              </a:rPr>
              <a:t>ROZDZIAŁ 0</a:t>
            </a:r>
            <a:endParaRPr lang="pl-PL" sz="2000" b="1" dirty="0">
              <a:solidFill>
                <a:schemeClr val="bg1"/>
              </a:solidFill>
            </a:endParaRPr>
          </a:p>
          <a:p>
            <a:r>
              <a:rPr lang="pl-PL" sz="1600" dirty="0">
                <a:solidFill>
                  <a:schemeClr val="bg1"/>
                </a:solidFill>
              </a:rPr>
              <a:t>przygotowanie środowiska</a:t>
            </a:r>
            <a:endParaRPr lang="en-GB" sz="2000" dirty="0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60911"/>
            <a:ext cx="268605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7CEFB9-5672-4FC6-981B-C8DA3FE0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457950" y="1560911"/>
            <a:ext cx="268605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286" y="5286237"/>
            <a:ext cx="914171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90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ytuł 4">
            <a:extLst>
              <a:ext uri="{FF2B5EF4-FFF2-40B4-BE49-F238E27FC236}">
                <a16:creationId xmlns:a16="http://schemas.microsoft.com/office/drawing/2014/main" id="{D120277B-DC50-E048-DBBE-80F87F54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pl-PL" sz="3500" dirty="0">
                <a:solidFill>
                  <a:schemeClr val="bg1"/>
                </a:solidFill>
              </a:rPr>
              <a:t>Systemy kontroli wersji (VCS)</a:t>
            </a:r>
            <a:br>
              <a:rPr lang="pl-PL" sz="3500" dirty="0">
                <a:solidFill>
                  <a:schemeClr val="bg1"/>
                </a:solidFill>
              </a:rPr>
            </a:br>
            <a:r>
              <a:rPr lang="pl-PL" sz="2000" dirty="0">
                <a:solidFill>
                  <a:schemeClr val="bg1"/>
                </a:solidFill>
              </a:rPr>
              <a:t>git</a:t>
            </a:r>
            <a:endParaRPr lang="en-GB" sz="3500" dirty="0">
              <a:solidFill>
                <a:schemeClr val="bg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DDB9A430-700F-5B0E-7408-BFDABE6E022F}"/>
              </a:ext>
            </a:extLst>
          </p:cNvPr>
          <p:cNvSpPr txBox="1"/>
          <p:nvPr/>
        </p:nvSpPr>
        <p:spPr>
          <a:xfrm>
            <a:off x="374125" y="2353094"/>
            <a:ext cx="83755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Gita można traktować jako </a:t>
            </a:r>
            <a:r>
              <a:rPr lang="pl-PL" dirty="0">
                <a:solidFill>
                  <a:schemeClr val="accent2"/>
                </a:solidFill>
              </a:rPr>
              <a:t>system plików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Głównym zbiorem danych w gicie jest </a:t>
            </a:r>
            <a:r>
              <a:rPr lang="pl-PL" dirty="0">
                <a:solidFill>
                  <a:schemeClr val="accent2"/>
                </a:solidFill>
              </a:rPr>
              <a:t>repozytorium</a:t>
            </a:r>
            <a:r>
              <a:rPr lang="pl-PL" dirty="0">
                <a:solidFill>
                  <a:schemeClr val="bg1"/>
                </a:solidFill>
              </a:rPr>
              <a:t>. Może być ono lokalne lub zdalne. Repozytorium można traktować jako folder zawierający w sobie pliki i inne foldery, który posiada pełną historię zmian.</a:t>
            </a:r>
          </a:p>
          <a:p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Serwisy takie jak github.com są miejscem przechowywania repozytoriów </a:t>
            </a:r>
            <a:r>
              <a:rPr lang="pl-PL" dirty="0">
                <a:solidFill>
                  <a:schemeClr val="accent2"/>
                </a:solidFill>
              </a:rPr>
              <a:t>zdalnych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accent2"/>
                </a:solidFill>
                <a:latin typeface="Consolas" panose="020B0609020204030204" pitchFamily="49" charset="0"/>
              </a:rPr>
              <a:t>remote</a:t>
            </a:r>
            <a:r>
              <a:rPr lang="pl-PL" dirty="0">
                <a:solidFill>
                  <a:schemeClr val="bg1"/>
                </a:solidFill>
              </a:rPr>
              <a:t>).</a:t>
            </a:r>
          </a:p>
          <a:p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Historia w repozytorium zawiera jedynie zapisane (</a:t>
            </a:r>
            <a:r>
              <a:rPr lang="pl-PL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pl-PL" dirty="0">
                <a:solidFill>
                  <a:schemeClr val="bg1"/>
                </a:solidFill>
              </a:rPr>
              <a:t>) zmiany.</a:t>
            </a:r>
          </a:p>
          <a:p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Git korzysta z koncepcji gałęzi (</a:t>
            </a:r>
            <a:r>
              <a:rPr lang="pl-PL" dirty="0" err="1">
                <a:solidFill>
                  <a:schemeClr val="accent2"/>
                </a:solidFill>
                <a:latin typeface="Consolas" panose="020B0609020204030204" pitchFamily="49" charset="0"/>
              </a:rPr>
              <a:t>branch</a:t>
            </a:r>
            <a:r>
              <a:rPr lang="pl-PL" dirty="0">
                <a:solidFill>
                  <a:schemeClr val="bg1"/>
                </a:solidFill>
              </a:rPr>
              <a:t>). Każda gałąź może być rozwijana niezależnie oraz równolegle z innymi gałęziami przez wiele osób. Gałęzie można łączyć (</a:t>
            </a:r>
            <a:r>
              <a:rPr lang="pl-PL" dirty="0" err="1">
                <a:solidFill>
                  <a:schemeClr val="accent2"/>
                </a:solidFill>
                <a:latin typeface="Consolas" panose="020B0609020204030204" pitchFamily="49" charset="0"/>
              </a:rPr>
              <a:t>merge</a:t>
            </a:r>
            <a:r>
              <a:rPr lang="pl-PL" dirty="0">
                <a:solidFill>
                  <a:schemeClr val="bg1"/>
                </a:solidFill>
              </a:rPr>
              <a:t>) ze sobą.</a:t>
            </a:r>
          </a:p>
        </p:txBody>
      </p:sp>
    </p:spTree>
    <p:extLst>
      <p:ext uri="{BB962C8B-B14F-4D97-AF65-F5344CB8AC3E}">
        <p14:creationId xmlns:p14="http://schemas.microsoft.com/office/powerpoint/2010/main" val="1537106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ytuł 4">
            <a:extLst>
              <a:ext uri="{FF2B5EF4-FFF2-40B4-BE49-F238E27FC236}">
                <a16:creationId xmlns:a16="http://schemas.microsoft.com/office/drawing/2014/main" id="{D120277B-DC50-E048-DBBE-80F87F54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pl-PL" sz="3500" dirty="0">
                <a:solidFill>
                  <a:schemeClr val="bg1"/>
                </a:solidFill>
              </a:rPr>
              <a:t>Systemy kontroli wersji (VCS)</a:t>
            </a:r>
            <a:br>
              <a:rPr lang="pl-PL" sz="3500" dirty="0">
                <a:solidFill>
                  <a:schemeClr val="bg1"/>
                </a:solidFill>
              </a:rPr>
            </a:br>
            <a:r>
              <a:rPr lang="pl-PL" sz="2000" dirty="0">
                <a:solidFill>
                  <a:schemeClr val="bg1"/>
                </a:solidFill>
              </a:rPr>
              <a:t>git</a:t>
            </a:r>
            <a:endParaRPr lang="en-GB" sz="3500" dirty="0">
              <a:solidFill>
                <a:schemeClr val="bg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914B92BE-5CBC-A3D5-8D35-3C6774535A73}"/>
              </a:ext>
            </a:extLst>
          </p:cNvPr>
          <p:cNvGrpSpPr/>
          <p:nvPr/>
        </p:nvGrpSpPr>
        <p:grpSpPr>
          <a:xfrm>
            <a:off x="2000124" y="2276856"/>
            <a:ext cx="5299199" cy="4281886"/>
            <a:chOff x="1966125" y="2276856"/>
            <a:chExt cx="5299199" cy="4281886"/>
          </a:xfrm>
        </p:grpSpPr>
        <p:sp>
          <p:nvSpPr>
            <p:cNvPr id="5" name="Prostokąt 4">
              <a:extLst>
                <a:ext uri="{FF2B5EF4-FFF2-40B4-BE49-F238E27FC236}">
                  <a16:creationId xmlns:a16="http://schemas.microsoft.com/office/drawing/2014/main" id="{263E9DF8-3752-81C3-80C1-D0D01FDF5052}"/>
                </a:ext>
              </a:extLst>
            </p:cNvPr>
            <p:cNvSpPr/>
            <p:nvPr/>
          </p:nvSpPr>
          <p:spPr>
            <a:xfrm>
              <a:off x="1966125" y="2276856"/>
              <a:ext cx="5299199" cy="428188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Obraz 2">
              <a:extLst>
                <a:ext uri="{FF2B5EF4-FFF2-40B4-BE49-F238E27FC236}">
                  <a16:creationId xmlns:a16="http://schemas.microsoft.com/office/drawing/2014/main" id="{014EDBB0-F2F7-5583-EF86-CAEFC2159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3849" y="2351190"/>
              <a:ext cx="5056302" cy="4133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010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ytuł 4">
            <a:extLst>
              <a:ext uri="{FF2B5EF4-FFF2-40B4-BE49-F238E27FC236}">
                <a16:creationId xmlns:a16="http://schemas.microsoft.com/office/drawing/2014/main" id="{D120277B-DC50-E048-DBBE-80F87F54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pl-PL" sz="3500" dirty="0">
                <a:solidFill>
                  <a:schemeClr val="bg1"/>
                </a:solidFill>
              </a:rPr>
              <a:t>Systemy kontroli wersji (VCS)</a:t>
            </a:r>
            <a:br>
              <a:rPr lang="pl-PL" sz="3500" dirty="0">
                <a:solidFill>
                  <a:schemeClr val="bg1"/>
                </a:solidFill>
              </a:rPr>
            </a:br>
            <a:r>
              <a:rPr lang="pl-PL" sz="2000" dirty="0">
                <a:solidFill>
                  <a:schemeClr val="bg1"/>
                </a:solidFill>
              </a:rPr>
              <a:t>git </a:t>
            </a:r>
            <a:r>
              <a:rPr lang="pl-PL" sz="2000" dirty="0" err="1">
                <a:solidFill>
                  <a:schemeClr val="bg1"/>
                </a:solidFill>
              </a:rPr>
              <a:t>cheat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sheet</a:t>
            </a:r>
            <a:endParaRPr lang="en-GB" sz="3500" dirty="0">
              <a:solidFill>
                <a:schemeClr val="bg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DDB9A430-700F-5B0E-7408-BFDABE6E022F}"/>
              </a:ext>
            </a:extLst>
          </p:cNvPr>
          <p:cNvSpPr txBox="1"/>
          <p:nvPr/>
        </p:nvSpPr>
        <p:spPr>
          <a:xfrm>
            <a:off x="7531692" y="1508828"/>
            <a:ext cx="121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  <a:hlinkClick r:id="rId2"/>
              </a:rPr>
              <a:t>PDF </a:t>
            </a:r>
            <a:r>
              <a:rPr lang="pl-PL" dirty="0" err="1">
                <a:solidFill>
                  <a:schemeClr val="bg1"/>
                </a:solidFill>
                <a:hlinkClick r:id="rId2"/>
              </a:rPr>
              <a:t>github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F1D034D-99D1-2704-EEFB-257FAD5E1A47}"/>
              </a:ext>
            </a:extLst>
          </p:cNvPr>
          <p:cNvSpPr txBox="1"/>
          <p:nvPr/>
        </p:nvSpPr>
        <p:spPr>
          <a:xfrm>
            <a:off x="425196" y="2148149"/>
            <a:ext cx="8366759" cy="455509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inicjowanie bieżącego folderu jako repozytorium gita</a:t>
            </a:r>
          </a:p>
          <a:p>
            <a:r>
              <a:rPr lang="pl-PL" sz="16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pl-PL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init</a:t>
            </a:r>
            <a:endParaRPr lang="pl-PL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endParaRPr lang="pl-PL" sz="1600" dirty="0">
              <a:solidFill>
                <a:schemeClr val="bg1"/>
              </a:solidFill>
            </a:endParaRPr>
          </a:p>
          <a:p>
            <a:r>
              <a:rPr lang="pl-PL" sz="1400" dirty="0">
                <a:solidFill>
                  <a:schemeClr val="bg1"/>
                </a:solidFill>
              </a:rPr>
              <a:t>dodanie zdalnego repozytorium do lokalnego</a:t>
            </a:r>
          </a:p>
          <a:p>
            <a:r>
              <a:rPr lang="pl-PL" sz="16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pl-PL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remote</a:t>
            </a:r>
            <a:r>
              <a:rPr lang="pl-PL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add</a:t>
            </a:r>
            <a:r>
              <a:rPr lang="pl-PL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&lt;nazwa&gt; &lt;</a:t>
            </a:r>
            <a:r>
              <a:rPr lang="pl-PL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url</a:t>
            </a:r>
            <a:r>
              <a:rPr lang="pl-PL" sz="1600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  <a:p>
            <a:endParaRPr lang="pl-PL" sz="1600" dirty="0">
              <a:solidFill>
                <a:schemeClr val="bg1"/>
              </a:solidFill>
            </a:endParaRPr>
          </a:p>
          <a:p>
            <a:r>
              <a:rPr lang="pl-PL" sz="1400" dirty="0">
                <a:solidFill>
                  <a:schemeClr val="bg1"/>
                </a:solidFill>
              </a:rPr>
              <a:t>pobieranie zdalnego repozytorium</a:t>
            </a:r>
          </a:p>
          <a:p>
            <a:r>
              <a:rPr lang="pl-PL" sz="1600" dirty="0">
                <a:solidFill>
                  <a:schemeClr val="accent2"/>
                </a:solidFill>
                <a:latin typeface="Consolas" panose="020B0609020204030204" pitchFamily="49" charset="0"/>
              </a:rPr>
              <a:t>git clone &lt;</a:t>
            </a:r>
            <a:r>
              <a:rPr lang="pl-PL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url</a:t>
            </a:r>
            <a:r>
              <a:rPr lang="pl-PL" sz="1600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  <a:p>
            <a:endParaRPr lang="pl-PL" sz="1600" dirty="0">
              <a:solidFill>
                <a:schemeClr val="bg1"/>
              </a:solidFill>
            </a:endParaRPr>
          </a:p>
          <a:p>
            <a:r>
              <a:rPr lang="pl-PL" sz="1400" dirty="0">
                <a:solidFill>
                  <a:schemeClr val="bg1"/>
                </a:solidFill>
              </a:rPr>
              <a:t>podgląd listy zmian (</a:t>
            </a:r>
            <a:r>
              <a:rPr lang="pl-PL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stage</a:t>
            </a:r>
            <a:r>
              <a:rPr lang="pl-PL" sz="1400" dirty="0">
                <a:solidFill>
                  <a:schemeClr val="bg1"/>
                </a:solidFill>
              </a:rPr>
              <a:t>)</a:t>
            </a:r>
          </a:p>
          <a:p>
            <a:r>
              <a:rPr lang="pl-PL" sz="1600" dirty="0">
                <a:solidFill>
                  <a:schemeClr val="accent2"/>
                </a:solidFill>
                <a:latin typeface="Consolas" panose="020B0609020204030204" pitchFamily="49" charset="0"/>
              </a:rPr>
              <a:t>git status</a:t>
            </a:r>
          </a:p>
          <a:p>
            <a:endParaRPr lang="pl-PL" sz="1600" dirty="0">
              <a:solidFill>
                <a:schemeClr val="bg1"/>
              </a:solidFill>
            </a:endParaRPr>
          </a:p>
          <a:p>
            <a:r>
              <a:rPr lang="pl-PL" sz="1400" dirty="0">
                <a:solidFill>
                  <a:schemeClr val="bg1"/>
                </a:solidFill>
              </a:rPr>
              <a:t>dodanie pliku do następnego </a:t>
            </a:r>
            <a:r>
              <a:rPr lang="pl-PL" sz="1400" dirty="0" err="1">
                <a:solidFill>
                  <a:schemeClr val="bg1"/>
                </a:solidFill>
              </a:rPr>
              <a:t>commita</a:t>
            </a:r>
            <a:r>
              <a:rPr lang="pl-PL" sz="1400" dirty="0">
                <a:solidFill>
                  <a:schemeClr val="bg1"/>
                </a:solidFill>
              </a:rPr>
              <a:t> (</a:t>
            </a:r>
            <a:r>
              <a:rPr lang="pl-PL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stage</a:t>
            </a:r>
            <a:r>
              <a:rPr lang="pl-PL" sz="1400" dirty="0">
                <a:solidFill>
                  <a:schemeClr val="bg1"/>
                </a:solidFill>
              </a:rPr>
              <a:t>)</a:t>
            </a:r>
          </a:p>
          <a:p>
            <a:r>
              <a:rPr lang="pl-PL" sz="16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pl-PL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add</a:t>
            </a:r>
            <a:r>
              <a:rPr lang="pl-PL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&lt;plik&gt;</a:t>
            </a:r>
          </a:p>
          <a:p>
            <a:endParaRPr lang="pl-PL" sz="1600" dirty="0">
              <a:solidFill>
                <a:schemeClr val="bg1"/>
              </a:solidFill>
            </a:endParaRPr>
          </a:p>
          <a:p>
            <a:r>
              <a:rPr lang="pl-PL" sz="1400" dirty="0">
                <a:solidFill>
                  <a:schemeClr val="bg1"/>
                </a:solidFill>
              </a:rPr>
              <a:t>usunięcie pliku z następnego </a:t>
            </a:r>
            <a:r>
              <a:rPr lang="pl-PL" sz="1400" dirty="0" err="1">
                <a:solidFill>
                  <a:schemeClr val="bg1"/>
                </a:solidFill>
              </a:rPr>
              <a:t>commita</a:t>
            </a:r>
            <a:r>
              <a:rPr lang="pl-PL" sz="1400" dirty="0">
                <a:solidFill>
                  <a:schemeClr val="bg1"/>
                </a:solidFill>
              </a:rPr>
              <a:t> (</a:t>
            </a:r>
            <a:r>
              <a:rPr lang="pl-PL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stage</a:t>
            </a:r>
            <a:r>
              <a:rPr lang="pl-PL" sz="1400" dirty="0">
                <a:solidFill>
                  <a:schemeClr val="bg1"/>
                </a:solidFill>
              </a:rPr>
              <a:t>)</a:t>
            </a:r>
          </a:p>
          <a:p>
            <a:r>
              <a:rPr lang="pl-PL" sz="1600" dirty="0">
                <a:solidFill>
                  <a:schemeClr val="accent2"/>
                </a:solidFill>
                <a:latin typeface="Consolas" panose="020B0609020204030204" pitchFamily="49" charset="0"/>
              </a:rPr>
              <a:t>git reset &lt;plik&gt;</a:t>
            </a:r>
          </a:p>
          <a:p>
            <a:endParaRPr lang="pl-PL" sz="1600" dirty="0">
              <a:solidFill>
                <a:schemeClr val="bg1"/>
              </a:solidFill>
            </a:endParaRPr>
          </a:p>
          <a:p>
            <a:endParaRPr lang="pl-PL" sz="1600" dirty="0">
              <a:solidFill>
                <a:schemeClr val="bg1"/>
              </a:solidFill>
            </a:endParaRPr>
          </a:p>
          <a:p>
            <a:r>
              <a:rPr lang="pl-PL" sz="1400" dirty="0">
                <a:solidFill>
                  <a:schemeClr val="bg1"/>
                </a:solidFill>
              </a:rPr>
              <a:t>zapisanie śledzonych zmian (zatwierdzenie </a:t>
            </a:r>
            <a:r>
              <a:rPr lang="pl-PL" sz="1400" dirty="0" err="1">
                <a:solidFill>
                  <a:schemeClr val="bg1"/>
                </a:solidFill>
              </a:rPr>
              <a:t>commita</a:t>
            </a:r>
            <a:r>
              <a:rPr lang="pl-PL" sz="1400" dirty="0">
                <a:solidFill>
                  <a:schemeClr val="bg1"/>
                </a:solidFill>
              </a:rPr>
              <a:t>)</a:t>
            </a:r>
          </a:p>
          <a:p>
            <a:r>
              <a:rPr lang="pl-PL" sz="16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pl-PL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commit</a:t>
            </a:r>
            <a:r>
              <a:rPr lang="pl-PL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–m "&lt;opis zmian&gt;"</a:t>
            </a:r>
          </a:p>
          <a:p>
            <a:endParaRPr lang="pl-PL" sz="1600" dirty="0">
              <a:solidFill>
                <a:schemeClr val="bg1"/>
              </a:solidFill>
            </a:endParaRPr>
          </a:p>
          <a:p>
            <a:r>
              <a:rPr lang="pl-PL" sz="1400" dirty="0">
                <a:solidFill>
                  <a:schemeClr val="bg1"/>
                </a:solidFill>
              </a:rPr>
              <a:t>wysłanie lokalnych zapisanych zmian do zdalnego repozytorium</a:t>
            </a:r>
          </a:p>
          <a:p>
            <a:r>
              <a:rPr lang="pl-PL" sz="16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pl-PL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push</a:t>
            </a:r>
            <a:r>
              <a:rPr lang="pl-PL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&lt;nazwa&gt; &lt;</a:t>
            </a:r>
            <a:r>
              <a:rPr lang="pl-PL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branch</a:t>
            </a:r>
            <a:r>
              <a:rPr lang="pl-PL" sz="1600" dirty="0">
                <a:solidFill>
                  <a:schemeClr val="accent2"/>
                </a:solidFill>
                <a:latin typeface="Consolas" panose="020B0609020204030204" pitchFamily="49" charset="0"/>
              </a:rPr>
              <a:t>&gt;</a:t>
            </a:r>
          </a:p>
          <a:p>
            <a:endParaRPr lang="pl-PL" sz="1600" dirty="0">
              <a:solidFill>
                <a:schemeClr val="bg1"/>
              </a:solidFill>
            </a:endParaRPr>
          </a:p>
          <a:p>
            <a:r>
              <a:rPr lang="pl-PL" sz="1400" dirty="0">
                <a:solidFill>
                  <a:schemeClr val="bg1"/>
                </a:solidFill>
              </a:rPr>
              <a:t>pobranie i połączenie zmian ze zdalnego repozytorium do lokalnego</a:t>
            </a:r>
          </a:p>
          <a:p>
            <a:r>
              <a:rPr lang="pl-PL" sz="16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pl-PL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pull</a:t>
            </a:r>
            <a:endParaRPr lang="pl-PL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endParaRPr lang="pl-PL" sz="1600" dirty="0">
              <a:solidFill>
                <a:schemeClr val="bg1"/>
              </a:solidFill>
            </a:endParaRPr>
          </a:p>
          <a:p>
            <a:r>
              <a:rPr lang="pl-PL" sz="1400" dirty="0">
                <a:solidFill>
                  <a:schemeClr val="bg1"/>
                </a:solidFill>
              </a:rPr>
              <a:t>wyświetlenie gałęzi w lokalnym repozytorium</a:t>
            </a:r>
          </a:p>
          <a:p>
            <a:r>
              <a:rPr lang="pl-PL" sz="16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pl-PL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branch</a:t>
            </a:r>
            <a:endParaRPr lang="pl-PL" sz="1600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endParaRPr lang="pl-PL" sz="1600" dirty="0">
              <a:solidFill>
                <a:schemeClr val="bg1"/>
              </a:solidFill>
            </a:endParaRPr>
          </a:p>
          <a:p>
            <a:r>
              <a:rPr lang="pl-PL" sz="1400" dirty="0">
                <a:solidFill>
                  <a:schemeClr val="bg1"/>
                </a:solidFill>
              </a:rPr>
              <a:t>tworzenie nowej gałęzi z obecnego miejsca</a:t>
            </a:r>
          </a:p>
          <a:p>
            <a:r>
              <a:rPr lang="pl-PL" sz="16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pl-PL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branch</a:t>
            </a:r>
            <a:r>
              <a:rPr lang="pl-PL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–b &lt;nazwa gałęzi&gt;</a:t>
            </a:r>
          </a:p>
          <a:p>
            <a:endParaRPr lang="pl-PL" sz="1600" dirty="0">
              <a:solidFill>
                <a:schemeClr val="bg1"/>
              </a:solidFill>
            </a:endParaRPr>
          </a:p>
          <a:p>
            <a:r>
              <a:rPr lang="pl-PL" sz="1400" dirty="0">
                <a:solidFill>
                  <a:schemeClr val="bg1"/>
                </a:solidFill>
              </a:rPr>
              <a:t>zmiana gałęzi</a:t>
            </a:r>
          </a:p>
          <a:p>
            <a:r>
              <a:rPr lang="pl-PL" sz="1600" dirty="0">
                <a:solidFill>
                  <a:schemeClr val="accent2"/>
                </a:solidFill>
                <a:latin typeface="Consolas" panose="020B0609020204030204" pitchFamily="49" charset="0"/>
              </a:rPr>
              <a:t>git </a:t>
            </a:r>
            <a:r>
              <a:rPr lang="pl-PL" sz="1600" dirty="0" err="1">
                <a:solidFill>
                  <a:schemeClr val="accent2"/>
                </a:solidFill>
                <a:latin typeface="Consolas" panose="020B0609020204030204" pitchFamily="49" charset="0"/>
              </a:rPr>
              <a:t>checkout</a:t>
            </a:r>
            <a:r>
              <a:rPr lang="pl-PL" sz="1600" dirty="0">
                <a:solidFill>
                  <a:schemeClr val="accent2"/>
                </a:solidFill>
                <a:latin typeface="Consolas" panose="020B0609020204030204" pitchFamily="49" charset="0"/>
              </a:rPr>
              <a:t> &lt;nazwa gałęzi&gt;</a:t>
            </a:r>
          </a:p>
        </p:txBody>
      </p:sp>
    </p:spTree>
    <p:extLst>
      <p:ext uri="{BB962C8B-B14F-4D97-AF65-F5344CB8AC3E}">
        <p14:creationId xmlns:p14="http://schemas.microsoft.com/office/powerpoint/2010/main" val="4093777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ytuł 4">
            <a:extLst>
              <a:ext uri="{FF2B5EF4-FFF2-40B4-BE49-F238E27FC236}">
                <a16:creationId xmlns:a16="http://schemas.microsoft.com/office/drawing/2014/main" id="{D120277B-DC50-E048-DBBE-80F87F54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26720"/>
            <a:ext cx="7879842" cy="1919141"/>
          </a:xfrm>
        </p:spPr>
        <p:txBody>
          <a:bodyPr anchor="b">
            <a:normAutofit/>
          </a:bodyPr>
          <a:lstStyle/>
          <a:p>
            <a:r>
              <a:rPr lang="pl-PL" sz="5200" dirty="0">
                <a:solidFill>
                  <a:schemeClr val="bg1"/>
                </a:solidFill>
              </a:rPr>
              <a:t>Rozkład jazdy</a:t>
            </a:r>
            <a:endParaRPr lang="en-GB" sz="5200" dirty="0">
              <a:solidFill>
                <a:schemeClr val="bg1"/>
              </a:solidFill>
            </a:endParaRPr>
          </a:p>
        </p:txBody>
      </p:sp>
      <p:sp>
        <p:nvSpPr>
          <p:cNvPr id="2" name="Prostokąt 1" descr="Amazon tree boa coiled around branch">
            <a:extLst>
              <a:ext uri="{FF2B5EF4-FFF2-40B4-BE49-F238E27FC236}">
                <a16:creationId xmlns:a16="http://schemas.microsoft.com/office/drawing/2014/main" id="{92D7ED73-D307-F8D4-F1B1-169EB1E1F165}"/>
              </a:ext>
            </a:extLst>
          </p:cNvPr>
          <p:cNvSpPr/>
          <p:nvPr/>
        </p:nvSpPr>
        <p:spPr>
          <a:xfrm>
            <a:off x="4568811" y="2566922"/>
            <a:ext cx="4717798" cy="4717798"/>
          </a:xfrm>
          <a:prstGeom prst="rect">
            <a:avLst/>
          </a:prstGeom>
          <a:blipFill rotWithShape="1">
            <a:blip r:embed="rId2">
              <a:alphaModFix amt="26000"/>
            </a:blip>
            <a:srcRect/>
            <a:stretch>
              <a:fillRect l="-25000" r="-25000"/>
            </a:stretch>
          </a:blipFill>
          <a:ln>
            <a:noFill/>
          </a:ln>
          <a:effectLst>
            <a:glow>
              <a:schemeClr val="accent1"/>
            </a:glow>
            <a:softEdge rad="1143000"/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Symbol zastępczy zawartości 5">
            <a:extLst>
              <a:ext uri="{FF2B5EF4-FFF2-40B4-BE49-F238E27FC236}">
                <a16:creationId xmlns:a16="http://schemas.microsoft.com/office/drawing/2014/main" id="{6DB69A3A-26A1-B1C0-394E-40EAEABC1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3337269"/>
            <a:ext cx="7882128" cy="2905686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pl-PL" sz="1900" dirty="0">
                <a:solidFill>
                  <a:schemeClr val="bg1"/>
                </a:solidFill>
              </a:rPr>
              <a:t>Środowiska wirtualne</a:t>
            </a:r>
          </a:p>
          <a:p>
            <a:pPr marL="385763" indent="-385763">
              <a:buFont typeface="+mj-lt"/>
              <a:buAutoNum type="arabicPeriod"/>
            </a:pPr>
            <a:r>
              <a:rPr lang="pl-PL" sz="1900" dirty="0">
                <a:solidFill>
                  <a:schemeClr val="bg1"/>
                </a:solidFill>
              </a:rPr>
              <a:t>Interaktywna konsola</a:t>
            </a:r>
          </a:p>
          <a:p>
            <a:pPr marL="385763" indent="-385763">
              <a:buFont typeface="+mj-lt"/>
              <a:buAutoNum type="arabicPeriod"/>
            </a:pPr>
            <a:r>
              <a:rPr lang="pl-PL" sz="1900" dirty="0">
                <a:solidFill>
                  <a:schemeClr val="bg1"/>
                </a:solidFill>
              </a:rPr>
              <a:t>Środowiska online</a:t>
            </a:r>
          </a:p>
          <a:p>
            <a:pPr marL="385763" indent="-385763">
              <a:buFont typeface="+mj-lt"/>
              <a:buAutoNum type="arabicPeriod"/>
            </a:pPr>
            <a:r>
              <a:rPr lang="pl-PL" sz="1900" dirty="0">
                <a:solidFill>
                  <a:schemeClr val="bg1"/>
                </a:solidFill>
              </a:rPr>
              <a:t>Systemy kontroli wersji</a:t>
            </a:r>
          </a:p>
        </p:txBody>
      </p:sp>
    </p:spTree>
    <p:extLst>
      <p:ext uri="{BB962C8B-B14F-4D97-AF65-F5344CB8AC3E}">
        <p14:creationId xmlns:p14="http://schemas.microsoft.com/office/powerpoint/2010/main" val="3950128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ytuł 4">
            <a:extLst>
              <a:ext uri="{FF2B5EF4-FFF2-40B4-BE49-F238E27FC236}">
                <a16:creationId xmlns:a16="http://schemas.microsoft.com/office/drawing/2014/main" id="{D120277B-DC50-E048-DBBE-80F87F54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pl-PL" sz="3500" dirty="0">
                <a:solidFill>
                  <a:schemeClr val="bg1"/>
                </a:solidFill>
              </a:rPr>
              <a:t>Środowiska wirtualne </a:t>
            </a:r>
            <a:endParaRPr lang="en-GB" sz="3500" dirty="0">
              <a:solidFill>
                <a:schemeClr val="bg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DDB9A430-700F-5B0E-7408-BFDABE6E022F}"/>
              </a:ext>
            </a:extLst>
          </p:cNvPr>
          <p:cNvSpPr txBox="1"/>
          <p:nvPr/>
        </p:nvSpPr>
        <p:spPr>
          <a:xfrm>
            <a:off x="418656" y="2276855"/>
            <a:ext cx="837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Korzystanie z wirtualnych środowisk pomaga utrzymać porządek z paczkami na komputerze i trzymać wiele wersji jednocześnie.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Grafika 3" descr="Monitor z wypełnieniem pełnym">
            <a:extLst>
              <a:ext uri="{FF2B5EF4-FFF2-40B4-BE49-F238E27FC236}">
                <a16:creationId xmlns:a16="http://schemas.microsoft.com/office/drawing/2014/main" id="{1B7A852B-1E16-7814-2AC9-1364638A9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2324" y="2653207"/>
            <a:ext cx="4114800" cy="4114800"/>
          </a:xfrm>
          <a:prstGeom prst="rect">
            <a:avLst/>
          </a:prstGeom>
        </p:spPr>
      </p:pic>
      <p:pic>
        <p:nvPicPr>
          <p:cNvPr id="6" name="Grafika 5" descr="Chmura kontur">
            <a:extLst>
              <a:ext uri="{FF2B5EF4-FFF2-40B4-BE49-F238E27FC236}">
                <a16:creationId xmlns:a16="http://schemas.microsoft.com/office/drawing/2014/main" id="{5C90177C-E220-3404-27F7-398CC0DFA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3897" y="3075432"/>
            <a:ext cx="1953492" cy="1953492"/>
          </a:xfrm>
          <a:prstGeom prst="rect">
            <a:avLst/>
          </a:prstGeom>
        </p:spPr>
      </p:pic>
      <p:pic>
        <p:nvPicPr>
          <p:cNvPr id="7" name="Grafika 6" descr="Chmura kontur">
            <a:extLst>
              <a:ext uri="{FF2B5EF4-FFF2-40B4-BE49-F238E27FC236}">
                <a16:creationId xmlns:a16="http://schemas.microsoft.com/office/drawing/2014/main" id="{925F0F39-A285-9610-4CBD-54D0CF56A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8837" y="3979812"/>
            <a:ext cx="1778924" cy="1778924"/>
          </a:xfrm>
          <a:prstGeom prst="rect">
            <a:avLst/>
          </a:prstGeom>
        </p:spPr>
      </p:pic>
      <p:pic>
        <p:nvPicPr>
          <p:cNvPr id="9" name="Grafika 8" descr="Dokument kontur">
            <a:extLst>
              <a:ext uri="{FF2B5EF4-FFF2-40B4-BE49-F238E27FC236}">
                <a16:creationId xmlns:a16="http://schemas.microsoft.com/office/drawing/2014/main" id="{483C8CE2-A925-24D2-3A4C-024BA488DC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00940" y="3614414"/>
            <a:ext cx="750855" cy="750855"/>
          </a:xfrm>
          <a:prstGeom prst="rect">
            <a:avLst/>
          </a:prstGeom>
        </p:spPr>
      </p:pic>
      <p:pic>
        <p:nvPicPr>
          <p:cNvPr id="10" name="Grafika 9" descr="Dokument kontur">
            <a:extLst>
              <a:ext uri="{FF2B5EF4-FFF2-40B4-BE49-F238E27FC236}">
                <a16:creationId xmlns:a16="http://schemas.microsoft.com/office/drawing/2014/main" id="{57A5328A-ACA2-71E2-6CC2-CA47B7116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5380" y="3719314"/>
            <a:ext cx="750855" cy="750855"/>
          </a:xfrm>
          <a:prstGeom prst="rect">
            <a:avLst/>
          </a:prstGeom>
        </p:spPr>
      </p:pic>
      <p:pic>
        <p:nvPicPr>
          <p:cNvPr id="11" name="Grafika 10" descr="Dokument kontur">
            <a:extLst>
              <a:ext uri="{FF2B5EF4-FFF2-40B4-BE49-F238E27FC236}">
                <a16:creationId xmlns:a16="http://schemas.microsoft.com/office/drawing/2014/main" id="{5786014A-9979-5FB7-ADAC-295F73AFD4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53223" y="4466735"/>
            <a:ext cx="750855" cy="750855"/>
          </a:xfrm>
          <a:prstGeom prst="rect">
            <a:avLst/>
          </a:prstGeom>
        </p:spPr>
      </p:pic>
      <p:pic>
        <p:nvPicPr>
          <p:cNvPr id="12" name="Grafika 11" descr="Dokument kontur">
            <a:extLst>
              <a:ext uri="{FF2B5EF4-FFF2-40B4-BE49-F238E27FC236}">
                <a16:creationId xmlns:a16="http://schemas.microsoft.com/office/drawing/2014/main" id="{A43ADEC0-B707-5591-5D18-1E0EE758B4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54665" y="4548642"/>
            <a:ext cx="750855" cy="75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2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ytuł 4">
            <a:extLst>
              <a:ext uri="{FF2B5EF4-FFF2-40B4-BE49-F238E27FC236}">
                <a16:creationId xmlns:a16="http://schemas.microsoft.com/office/drawing/2014/main" id="{D120277B-DC50-E048-DBBE-80F87F54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pl-PL" sz="3500" dirty="0">
                <a:solidFill>
                  <a:schemeClr val="bg1"/>
                </a:solidFill>
              </a:rPr>
              <a:t>Środowiska wirtualne</a:t>
            </a:r>
            <a:br>
              <a:rPr lang="pl-PL" sz="3500" dirty="0">
                <a:solidFill>
                  <a:schemeClr val="bg1"/>
                </a:solidFill>
              </a:rPr>
            </a:br>
            <a:r>
              <a:rPr lang="pl-PL" sz="2000" dirty="0">
                <a:solidFill>
                  <a:schemeClr val="bg1"/>
                </a:solidFill>
              </a:rPr>
              <a:t>aktywowanie</a:t>
            </a:r>
            <a:endParaRPr lang="en-GB" sz="3500" dirty="0">
              <a:solidFill>
                <a:schemeClr val="bg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DDB9A430-700F-5B0E-7408-BFDABE6E022F}"/>
              </a:ext>
            </a:extLst>
          </p:cNvPr>
          <p:cNvSpPr txBox="1"/>
          <p:nvPr/>
        </p:nvSpPr>
        <p:spPr>
          <a:xfrm>
            <a:off x="999037" y="2276856"/>
            <a:ext cx="71459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  <a:latin typeface="+mj-lt"/>
              </a:rPr>
              <a:t>Jest wiele sposobów na tworzenie wirtualnych środowisk: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chemeClr val="accent2"/>
                </a:solidFill>
                <a:latin typeface="Consolas" panose="020B0609020204030204" pitchFamily="49" charset="0"/>
              </a:rPr>
              <a:t>virtualenv</a:t>
            </a:r>
            <a:endParaRPr lang="pl-PL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chemeClr val="accent2"/>
                </a:solidFill>
                <a:latin typeface="Consolas" panose="020B0609020204030204" pitchFamily="49" charset="0"/>
              </a:rPr>
              <a:t>venv</a:t>
            </a:r>
            <a:endParaRPr lang="pl-PL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chemeClr val="accent2"/>
                </a:solidFill>
                <a:latin typeface="Consolas" panose="020B0609020204030204" pitchFamily="49" charset="0"/>
              </a:rPr>
              <a:t>anaconda</a:t>
            </a:r>
            <a:endParaRPr lang="pl-PL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endParaRPr lang="pl-PL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pl-PL" dirty="0" err="1">
                <a:solidFill>
                  <a:schemeClr val="bg1"/>
                </a:solidFill>
                <a:latin typeface="+mj-lt"/>
              </a:rPr>
              <a:t>Python</a:t>
            </a:r>
            <a:r>
              <a:rPr lang="pl-PL" dirty="0">
                <a:solidFill>
                  <a:schemeClr val="bg1"/>
                </a:solidFill>
                <a:latin typeface="+mj-lt"/>
              </a:rPr>
              <a:t> oferuje moduł do tworzenia środowisk wirtualnych</a:t>
            </a:r>
          </a:p>
          <a:p>
            <a:r>
              <a:rPr lang="pl-PL" dirty="0">
                <a:solidFill>
                  <a:schemeClr val="accent2"/>
                </a:solidFill>
                <a:latin typeface="Consolas" panose="020B0609020204030204" pitchFamily="49" charset="0"/>
              </a:rPr>
              <a:t>python3 –m </a:t>
            </a:r>
            <a:r>
              <a:rPr lang="pl-PL" dirty="0" err="1">
                <a:solidFill>
                  <a:schemeClr val="accent2"/>
                </a:solidFill>
                <a:latin typeface="Consolas" panose="020B0609020204030204" pitchFamily="49" charset="0"/>
              </a:rPr>
              <a:t>venv</a:t>
            </a:r>
            <a:r>
              <a:rPr lang="pl-PL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accent2"/>
                </a:solidFill>
                <a:latin typeface="Consolas" panose="020B0609020204030204" pitchFamily="49" charset="0"/>
              </a:rPr>
              <a:t>env</a:t>
            </a:r>
            <a:endParaRPr lang="pl-PL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endParaRPr lang="pl-PL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chemeClr val="bg1"/>
                </a:solidFill>
                <a:latin typeface="+mj-lt"/>
              </a:rPr>
              <a:t>Środowisko aktywuje się plikiem </a:t>
            </a:r>
            <a:r>
              <a:rPr lang="pl-PL" dirty="0" err="1">
                <a:solidFill>
                  <a:schemeClr val="accent2"/>
                </a:solidFill>
                <a:latin typeface="Consolas" panose="020B0609020204030204" pitchFamily="49" charset="0"/>
              </a:rPr>
              <a:t>activate</a:t>
            </a:r>
            <a:r>
              <a:rPr lang="pl-PL" dirty="0">
                <a:solidFill>
                  <a:schemeClr val="bg1"/>
                </a:solidFill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chemeClr val="bg1"/>
                </a:solidFill>
                <a:latin typeface="+mj-lt"/>
              </a:rPr>
              <a:t>windows</a:t>
            </a:r>
            <a:r>
              <a:rPr lang="pl-PL" dirty="0">
                <a:solidFill>
                  <a:schemeClr val="accent2"/>
                </a:solidFill>
                <a:latin typeface="Consolas" panose="020B0609020204030204" pitchFamily="49" charset="0"/>
              </a:rPr>
              <a:t> .\</a:t>
            </a:r>
            <a:r>
              <a:rPr lang="pl-PL" dirty="0" err="1">
                <a:solidFill>
                  <a:schemeClr val="accent2"/>
                </a:solidFill>
                <a:latin typeface="Consolas" panose="020B0609020204030204" pitchFamily="49" charset="0"/>
              </a:rPr>
              <a:t>env</a:t>
            </a:r>
            <a:r>
              <a:rPr lang="pl-PL" dirty="0">
                <a:solidFill>
                  <a:schemeClr val="accent2"/>
                </a:solidFill>
                <a:latin typeface="Consolas" panose="020B0609020204030204" pitchFamily="49" charset="0"/>
              </a:rPr>
              <a:t>\Scripts\</a:t>
            </a:r>
            <a:r>
              <a:rPr lang="pl-PL" dirty="0" err="1">
                <a:solidFill>
                  <a:schemeClr val="accent2"/>
                </a:solidFill>
                <a:latin typeface="Consolas" panose="020B0609020204030204" pitchFamily="49" charset="0"/>
              </a:rPr>
              <a:t>activate</a:t>
            </a:r>
            <a:endParaRPr lang="pl-PL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chemeClr val="bg1"/>
                </a:solidFill>
                <a:latin typeface="+mj-lt"/>
              </a:rPr>
              <a:t>linux</a:t>
            </a:r>
            <a:r>
              <a:rPr lang="pl-PL" dirty="0">
                <a:solidFill>
                  <a:schemeClr val="accent2"/>
                </a:solidFill>
                <a:latin typeface="Consolas" panose="020B0609020204030204" pitchFamily="49" charset="0"/>
              </a:rPr>
              <a:t> . </a:t>
            </a:r>
            <a:r>
              <a:rPr lang="pl-PL" dirty="0" err="1">
                <a:solidFill>
                  <a:schemeClr val="accent2"/>
                </a:solidFill>
                <a:latin typeface="Consolas" panose="020B0609020204030204" pitchFamily="49" charset="0"/>
              </a:rPr>
              <a:t>env</a:t>
            </a:r>
            <a:r>
              <a:rPr lang="pl-PL" dirty="0">
                <a:solidFill>
                  <a:schemeClr val="accent2"/>
                </a:solidFill>
                <a:latin typeface="Consolas" panose="020B0609020204030204" pitchFamily="49" charset="0"/>
              </a:rPr>
              <a:t>/bin/</a:t>
            </a:r>
            <a:r>
              <a:rPr lang="pl-PL" dirty="0" err="1">
                <a:solidFill>
                  <a:schemeClr val="accent2"/>
                </a:solidFill>
                <a:latin typeface="Consolas" panose="020B0609020204030204" pitchFamily="49" charset="0"/>
              </a:rPr>
              <a:t>activate</a:t>
            </a:r>
            <a:endParaRPr lang="pl-PL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  <a:latin typeface="+mj-lt"/>
              </a:rPr>
              <a:t>mac</a:t>
            </a:r>
            <a:r>
              <a:rPr lang="pl-PL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accent2"/>
                </a:solidFill>
                <a:latin typeface="Consolas" panose="020B0609020204030204" pitchFamily="49" charset="0"/>
              </a:rPr>
              <a:t>source</a:t>
            </a:r>
            <a:r>
              <a:rPr lang="pl-PL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accent2"/>
                </a:solidFill>
                <a:latin typeface="Consolas" panose="020B0609020204030204" pitchFamily="49" charset="0"/>
              </a:rPr>
              <a:t>env</a:t>
            </a:r>
            <a:r>
              <a:rPr lang="pl-PL" dirty="0">
                <a:solidFill>
                  <a:schemeClr val="accent2"/>
                </a:solidFill>
                <a:latin typeface="Consolas" panose="020B0609020204030204" pitchFamily="49" charset="0"/>
              </a:rPr>
              <a:t>/bin/</a:t>
            </a:r>
            <a:r>
              <a:rPr lang="pl-PL" dirty="0" err="1">
                <a:solidFill>
                  <a:schemeClr val="accent2"/>
                </a:solidFill>
                <a:latin typeface="Consolas" panose="020B0609020204030204" pitchFamily="49" charset="0"/>
              </a:rPr>
              <a:t>activate</a:t>
            </a:r>
            <a:endParaRPr lang="pl-PL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chemeClr val="bg1"/>
                </a:solidFill>
                <a:latin typeface="+mj-lt"/>
              </a:rPr>
              <a:t>Deaktywuje się komendą </a:t>
            </a:r>
            <a:r>
              <a:rPr lang="pl-PL" dirty="0" err="1">
                <a:solidFill>
                  <a:schemeClr val="accent2"/>
                </a:solidFill>
                <a:latin typeface="Consolas" panose="020B0609020204030204" pitchFamily="49" charset="0"/>
              </a:rPr>
              <a:t>deactivate</a:t>
            </a:r>
            <a:r>
              <a:rPr lang="pl-PL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750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ytuł 4">
            <a:extLst>
              <a:ext uri="{FF2B5EF4-FFF2-40B4-BE49-F238E27FC236}">
                <a16:creationId xmlns:a16="http://schemas.microsoft.com/office/drawing/2014/main" id="{D120277B-DC50-E048-DBBE-80F87F54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pl-PL" sz="3500" dirty="0">
                <a:solidFill>
                  <a:schemeClr val="bg1"/>
                </a:solidFill>
              </a:rPr>
              <a:t>Środowiska wirtualne</a:t>
            </a:r>
            <a:br>
              <a:rPr lang="pl-PL" sz="3500" dirty="0">
                <a:solidFill>
                  <a:schemeClr val="bg1"/>
                </a:solidFill>
              </a:rPr>
            </a:br>
            <a:r>
              <a:rPr lang="pl-PL" sz="2000" dirty="0">
                <a:solidFill>
                  <a:schemeClr val="bg1"/>
                </a:solidFill>
              </a:rPr>
              <a:t>instalowanie paczek</a:t>
            </a:r>
            <a:endParaRPr lang="en-GB" sz="3500" dirty="0">
              <a:solidFill>
                <a:schemeClr val="bg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DDB9A430-700F-5B0E-7408-BFDABE6E022F}"/>
              </a:ext>
            </a:extLst>
          </p:cNvPr>
          <p:cNvSpPr txBox="1"/>
          <p:nvPr/>
        </p:nvSpPr>
        <p:spPr>
          <a:xfrm>
            <a:off x="418656" y="2276855"/>
            <a:ext cx="837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Paczki instaluje się za pomocą menadżera paczek </a:t>
            </a:r>
            <a:r>
              <a:rPr lang="pl-PL" dirty="0">
                <a:solidFill>
                  <a:schemeClr val="accent2"/>
                </a:solidFill>
                <a:latin typeface="Consolas" panose="020B0609020204030204" pitchFamily="49" charset="0"/>
              </a:rPr>
              <a:t>pip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B351CD14-7AE3-728B-53EE-8085A4548A3A}"/>
              </a:ext>
            </a:extLst>
          </p:cNvPr>
          <p:cNvSpPr txBox="1"/>
          <p:nvPr/>
        </p:nvSpPr>
        <p:spPr>
          <a:xfrm>
            <a:off x="425196" y="2777758"/>
            <a:ext cx="837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accent2"/>
                </a:solidFill>
                <a:latin typeface="Consolas" panose="020B0609020204030204" pitchFamily="49" charset="0"/>
              </a:rPr>
              <a:t>pip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install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 ...</a:t>
            </a:r>
          </a:p>
          <a:p>
            <a:r>
              <a:rPr lang="pl-PL" dirty="0">
                <a:solidFill>
                  <a:schemeClr val="accent2"/>
                </a:solidFill>
                <a:latin typeface="Consolas" panose="020B0609020204030204" pitchFamily="49" charset="0"/>
              </a:rPr>
              <a:t>pip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Consolas" panose="020B0609020204030204" pitchFamily="49" charset="0"/>
              </a:rPr>
              <a:t>uninstall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 ...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26" name="Picture 2" descr="I know it should be pip3 but I like my python memes old school :  r/ProgrammerHumor">
            <a:extLst>
              <a:ext uri="{FF2B5EF4-FFF2-40B4-BE49-F238E27FC236}">
                <a16:creationId xmlns:a16="http://schemas.microsoft.com/office/drawing/2014/main" id="{10C31359-504C-68EB-F280-D1730648D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658" y="3683695"/>
            <a:ext cx="4609738" cy="291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155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ytuł 4">
            <a:extLst>
              <a:ext uri="{FF2B5EF4-FFF2-40B4-BE49-F238E27FC236}">
                <a16:creationId xmlns:a16="http://schemas.microsoft.com/office/drawing/2014/main" id="{D120277B-DC50-E048-DBBE-80F87F54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pl-PL" sz="3500" dirty="0">
                <a:solidFill>
                  <a:schemeClr val="bg1"/>
                </a:solidFill>
              </a:rPr>
              <a:t>Interaktywna konsola</a:t>
            </a:r>
            <a:endParaRPr lang="en-GB" sz="3500" dirty="0">
              <a:solidFill>
                <a:schemeClr val="bg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DDB9A430-700F-5B0E-7408-BFDABE6E022F}"/>
              </a:ext>
            </a:extLst>
          </p:cNvPr>
          <p:cNvSpPr txBox="1"/>
          <p:nvPr/>
        </p:nvSpPr>
        <p:spPr>
          <a:xfrm>
            <a:off x="425196" y="2194360"/>
            <a:ext cx="837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Wywołując </a:t>
            </a:r>
            <a:r>
              <a:rPr lang="pl-PL" dirty="0" err="1">
                <a:solidFill>
                  <a:schemeClr val="bg1"/>
                </a:solidFill>
              </a:rPr>
              <a:t>pythona</a:t>
            </a:r>
            <a:r>
              <a:rPr lang="pl-PL" dirty="0">
                <a:solidFill>
                  <a:schemeClr val="bg1"/>
                </a:solidFill>
              </a:rPr>
              <a:t> bez żadnych argumentów, uruchomi się interaktywna konsola.</a:t>
            </a:r>
          </a:p>
          <a:p>
            <a:r>
              <a:rPr lang="pl-PL" dirty="0">
                <a:solidFill>
                  <a:schemeClr val="bg1"/>
                </a:solidFill>
              </a:rPr>
              <a:t>Komendy w konsoli wykonywane są natychmiast po wciśnięciu </a:t>
            </a:r>
            <a:r>
              <a:rPr lang="pl-PL" dirty="0" err="1">
                <a:solidFill>
                  <a:schemeClr val="accent2"/>
                </a:solidFill>
                <a:latin typeface="Consolas" panose="020B0609020204030204" pitchFamily="49" charset="0"/>
              </a:rPr>
              <a:t>Enter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>
                <a:solidFill>
                  <a:schemeClr val="bg1"/>
                </a:solidFill>
              </a:rPr>
              <a:t>Komenda </a:t>
            </a:r>
            <a:r>
              <a:rPr lang="pl-PL" dirty="0" err="1">
                <a:solidFill>
                  <a:schemeClr val="accent2"/>
                </a:solidFill>
                <a:latin typeface="Consolas" panose="020B0609020204030204" pitchFamily="49" charset="0"/>
              </a:rPr>
              <a:t>exit</a:t>
            </a:r>
            <a:r>
              <a:rPr lang="pl-PL" dirty="0">
                <a:solidFill>
                  <a:schemeClr val="accent2"/>
                </a:solidFill>
                <a:latin typeface="Consolas" panose="020B0609020204030204" pitchFamily="49" charset="0"/>
              </a:rPr>
              <a:t>()</a:t>
            </a:r>
            <a:r>
              <a:rPr lang="pl-PL" dirty="0">
                <a:solidFill>
                  <a:schemeClr val="bg1"/>
                </a:solidFill>
              </a:rPr>
              <a:t> zamyka sesję.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B351CD14-7AE3-728B-53EE-8085A4548A3A}"/>
              </a:ext>
            </a:extLst>
          </p:cNvPr>
          <p:cNvSpPr txBox="1"/>
          <p:nvPr/>
        </p:nvSpPr>
        <p:spPr>
          <a:xfrm>
            <a:off x="425196" y="3418184"/>
            <a:ext cx="8373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$ python</a:t>
            </a:r>
            <a:endParaRPr lang="pl-PL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Python 3.10.9 (tags/v3.10.9:1dd9be6, Dec  6 2022, 20:01:21) [MSC v.1934 64 bit (AMD64)] on win32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Type "help", "copyright", "credits" or "license" for more information.</a:t>
            </a:r>
            <a:endParaRPr lang="pl-PL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pt-BR" dirty="0">
                <a:solidFill>
                  <a:schemeClr val="accent2"/>
                </a:solidFill>
                <a:latin typeface="Consolas" panose="020B0609020204030204" pitchFamily="49" charset="0"/>
              </a:rPr>
              <a:t> a = 2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pt-BR" dirty="0">
                <a:solidFill>
                  <a:schemeClr val="accent2"/>
                </a:solidFill>
                <a:latin typeface="Consolas" panose="020B0609020204030204" pitchFamily="49" charset="0"/>
              </a:rPr>
              <a:t> b = 3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pt-BR" dirty="0">
                <a:solidFill>
                  <a:schemeClr val="accent2"/>
                </a:solidFill>
                <a:latin typeface="Consolas" panose="020B0609020204030204" pitchFamily="49" charset="0"/>
              </a:rPr>
              <a:t> a * b</a:t>
            </a:r>
          </a:p>
          <a:p>
            <a:r>
              <a:rPr lang="pt-BR" dirty="0">
                <a:solidFill>
                  <a:schemeClr val="accent2"/>
                </a:solidFill>
                <a:latin typeface="Consolas" panose="020B0609020204030204" pitchFamily="49" charset="0"/>
              </a:rPr>
              <a:t>6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accent2"/>
                </a:solidFill>
                <a:latin typeface="Consolas" panose="020B0609020204030204" pitchFamily="49" charset="0"/>
              </a:rPr>
              <a:t>exit</a:t>
            </a:r>
            <a:r>
              <a:rPr lang="pl-PL" dirty="0">
                <a:solidFill>
                  <a:schemeClr val="accent2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$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812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ytuł 4">
            <a:extLst>
              <a:ext uri="{FF2B5EF4-FFF2-40B4-BE49-F238E27FC236}">
                <a16:creationId xmlns:a16="http://schemas.microsoft.com/office/drawing/2014/main" id="{D120277B-DC50-E048-DBBE-80F87F54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pl-PL" sz="3500" dirty="0">
                <a:solidFill>
                  <a:schemeClr val="bg1"/>
                </a:solidFill>
              </a:rPr>
              <a:t>Środowiska online</a:t>
            </a:r>
            <a:endParaRPr lang="en-GB" sz="3500" dirty="0">
              <a:solidFill>
                <a:schemeClr val="bg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AB84986-0D4A-6B5D-4F1F-3B39A795D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69" y="2601664"/>
            <a:ext cx="2926028" cy="473506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C5E3BD2C-8C5D-34A1-00D7-164B6F5E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70" y="3822015"/>
            <a:ext cx="2926028" cy="1072435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AFB7222E-308D-376C-BC33-7EC633342737}"/>
              </a:ext>
            </a:extLst>
          </p:cNvPr>
          <p:cNvSpPr txBox="1"/>
          <p:nvPr/>
        </p:nvSpPr>
        <p:spPr>
          <a:xfrm>
            <a:off x="717112" y="3079260"/>
            <a:ext cx="268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https://online-python.com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2556C6DD-CE5C-21A3-1260-FBA8DA415528}"/>
              </a:ext>
            </a:extLst>
          </p:cNvPr>
          <p:cNvSpPr txBox="1"/>
          <p:nvPr/>
        </p:nvSpPr>
        <p:spPr>
          <a:xfrm>
            <a:off x="1334216" y="4894450"/>
            <a:ext cx="145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https://repl.it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C118A739-A894-2200-C1C9-A7B3128DF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254" y="2560320"/>
            <a:ext cx="3170518" cy="856083"/>
          </a:xfrm>
          <a:prstGeom prst="rect">
            <a:avLst/>
          </a:prstGeom>
        </p:spPr>
      </p:pic>
      <p:sp>
        <p:nvSpPr>
          <p:cNvPr id="13" name="pole tekstowe 12">
            <a:extLst>
              <a:ext uri="{FF2B5EF4-FFF2-40B4-BE49-F238E27FC236}">
                <a16:creationId xmlns:a16="http://schemas.microsoft.com/office/drawing/2014/main" id="{723D7E5E-CA02-F3F3-EE05-A86A59E1ED1C}"/>
              </a:ext>
            </a:extLst>
          </p:cNvPr>
          <p:cNvSpPr txBox="1"/>
          <p:nvPr/>
        </p:nvSpPr>
        <p:spPr>
          <a:xfrm>
            <a:off x="5804481" y="3452683"/>
            <a:ext cx="223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https://codewars.com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038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ytuł 4">
            <a:extLst>
              <a:ext uri="{FF2B5EF4-FFF2-40B4-BE49-F238E27FC236}">
                <a16:creationId xmlns:a16="http://schemas.microsoft.com/office/drawing/2014/main" id="{D120277B-DC50-E048-DBBE-80F87F54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pl-PL" sz="3500" dirty="0">
                <a:solidFill>
                  <a:schemeClr val="bg1"/>
                </a:solidFill>
              </a:rPr>
              <a:t>Systemy kontroli wersji (VCS)</a:t>
            </a:r>
            <a:endParaRPr lang="en-GB" sz="3500" dirty="0">
              <a:solidFill>
                <a:schemeClr val="bg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DDB9A430-700F-5B0E-7408-BFDABE6E022F}"/>
              </a:ext>
            </a:extLst>
          </p:cNvPr>
          <p:cNvSpPr txBox="1"/>
          <p:nvPr/>
        </p:nvSpPr>
        <p:spPr>
          <a:xfrm>
            <a:off x="418656" y="2339042"/>
            <a:ext cx="83733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Klasa systemów stworzona do </a:t>
            </a:r>
            <a:r>
              <a:rPr lang="pl-PL" dirty="0">
                <a:solidFill>
                  <a:schemeClr val="accent2"/>
                </a:solidFill>
              </a:rPr>
              <a:t>śledzenia zmian</a:t>
            </a:r>
            <a:r>
              <a:rPr lang="pl-PL" dirty="0">
                <a:solidFill>
                  <a:schemeClr val="bg1"/>
                </a:solidFill>
              </a:rPr>
              <a:t> podczas wytwarzania produktu, np. programu komputerowego, dokumentu lub dowolnego innego zbioru informacji.</a:t>
            </a:r>
          </a:p>
          <a:p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Każda zmiana w produkcie musi być powiązana z </a:t>
            </a:r>
            <a:r>
              <a:rPr lang="pl-PL" dirty="0">
                <a:solidFill>
                  <a:schemeClr val="accent2"/>
                </a:solidFill>
              </a:rPr>
              <a:t>datą</a:t>
            </a:r>
            <a:r>
              <a:rPr lang="pl-PL" dirty="0">
                <a:solidFill>
                  <a:schemeClr val="bg1"/>
                </a:solidFill>
              </a:rPr>
              <a:t> jej utworzenia oraz </a:t>
            </a:r>
            <a:r>
              <a:rPr lang="pl-PL" dirty="0">
                <a:solidFill>
                  <a:schemeClr val="accent2"/>
                </a:solidFill>
              </a:rPr>
              <a:t>autorem</a:t>
            </a:r>
            <a:r>
              <a:rPr lang="pl-PL" dirty="0">
                <a:solidFill>
                  <a:schemeClr val="bg1"/>
                </a:solidFill>
              </a:rPr>
              <a:t> zmiany.</a:t>
            </a:r>
          </a:p>
          <a:p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Każda nowa wersja produktu musi być oznaczona unikanym </a:t>
            </a:r>
            <a:r>
              <a:rPr lang="pl-PL" dirty="0">
                <a:solidFill>
                  <a:schemeClr val="accent2"/>
                </a:solidFill>
              </a:rPr>
              <a:t>identyfikatorem</a:t>
            </a:r>
            <a:r>
              <a:rPr lang="pl-PL" dirty="0">
                <a:solidFill>
                  <a:schemeClr val="bg1"/>
                </a:solidFill>
              </a:rPr>
              <a:t> dla tego produktu, np. liczbą lub ciągiem znaków.</a:t>
            </a:r>
          </a:p>
          <a:p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Wersje mogą być ze sobą </a:t>
            </a:r>
            <a:r>
              <a:rPr lang="pl-PL" dirty="0">
                <a:solidFill>
                  <a:schemeClr val="accent2"/>
                </a:solidFill>
              </a:rPr>
              <a:t>porównywane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>
                <a:solidFill>
                  <a:schemeClr val="accent2"/>
                </a:solidFill>
              </a:rPr>
              <a:t>przywracane</a:t>
            </a:r>
            <a:r>
              <a:rPr lang="pl-PL" dirty="0">
                <a:solidFill>
                  <a:schemeClr val="bg1"/>
                </a:solidFill>
              </a:rPr>
              <a:t> oraz, dla wybranych rodzajów plików, </a:t>
            </a:r>
            <a:r>
              <a:rPr lang="pl-PL" dirty="0">
                <a:solidFill>
                  <a:schemeClr val="accent2"/>
                </a:solidFill>
              </a:rPr>
              <a:t>łączone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844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ytuł 4">
            <a:extLst>
              <a:ext uri="{FF2B5EF4-FFF2-40B4-BE49-F238E27FC236}">
                <a16:creationId xmlns:a16="http://schemas.microsoft.com/office/drawing/2014/main" id="{D120277B-DC50-E048-DBBE-80F87F54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pl-PL" sz="3500" dirty="0">
                <a:solidFill>
                  <a:schemeClr val="bg1"/>
                </a:solidFill>
              </a:rPr>
              <a:t>Systemy kontroli wersji (VCS)</a:t>
            </a:r>
            <a:br>
              <a:rPr lang="pl-PL" sz="3500" dirty="0">
                <a:solidFill>
                  <a:schemeClr val="bg1"/>
                </a:solidFill>
              </a:rPr>
            </a:br>
            <a:r>
              <a:rPr lang="pl-PL" sz="2000" dirty="0">
                <a:solidFill>
                  <a:schemeClr val="bg1"/>
                </a:solidFill>
              </a:rPr>
              <a:t>git</a:t>
            </a:r>
            <a:endParaRPr lang="en-GB" sz="3500" dirty="0">
              <a:solidFill>
                <a:schemeClr val="bg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DDB9A430-700F-5B0E-7408-BFDABE6E022F}"/>
              </a:ext>
            </a:extLst>
          </p:cNvPr>
          <p:cNvSpPr txBox="1"/>
          <p:nvPr/>
        </p:nvSpPr>
        <p:spPr>
          <a:xfrm>
            <a:off x="470137" y="2770632"/>
            <a:ext cx="57191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Rozproszony system kontroli wersji zaprojektowany do wykorzystywania podczas wytwarzania oprogramowania.</a:t>
            </a:r>
          </a:p>
          <a:p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Głównym celem jest usprawnienie pracy, zapewnienie integralności danych oraz wprowadzenie wsparcia dla rozproszonych, nieliniowych ścieżek rozwoju oprogramowania.</a:t>
            </a:r>
          </a:p>
          <a:p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Inne systemy kontroli wersji: SVN, </a:t>
            </a:r>
            <a:r>
              <a:rPr lang="pl-PL" dirty="0" err="1">
                <a:solidFill>
                  <a:schemeClr val="bg1"/>
                </a:solidFill>
              </a:rPr>
              <a:t>Mercurial</a:t>
            </a:r>
            <a:r>
              <a:rPr lang="pl-PL" dirty="0">
                <a:solidFill>
                  <a:schemeClr val="bg1"/>
                </a:solidFill>
              </a:rPr>
              <a:t>, TFS, </a:t>
            </a:r>
            <a:r>
              <a:rPr lang="pl-PL" dirty="0" err="1">
                <a:solidFill>
                  <a:schemeClr val="bg1"/>
                </a:solidFill>
              </a:rPr>
              <a:t>ClearCase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7BE480A-8488-1DB1-3ABF-6ACE1D33C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312" y="3865470"/>
            <a:ext cx="2273460" cy="94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98470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Niestandardowy 2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00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000000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49340</TotalTime>
  <Words>616</Words>
  <Application>Microsoft Office PowerPoint</Application>
  <PresentationFormat>Pokaz na ekranie (4:3)</PresentationFormat>
  <Paragraphs>114</Paragraphs>
  <Slides>12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Motyw pakietu Office</vt:lpstr>
      <vt:lpstr>Python w jeden księżyc</vt:lpstr>
      <vt:lpstr>Rozkład jazdy</vt:lpstr>
      <vt:lpstr>Środowiska wirtualne </vt:lpstr>
      <vt:lpstr>Środowiska wirtualne aktywowanie</vt:lpstr>
      <vt:lpstr>Środowiska wirtualne instalowanie paczek</vt:lpstr>
      <vt:lpstr>Interaktywna konsola</vt:lpstr>
      <vt:lpstr>Środowiska online</vt:lpstr>
      <vt:lpstr>Systemy kontroli wersji (VCS)</vt:lpstr>
      <vt:lpstr>Systemy kontroli wersji (VCS) git</vt:lpstr>
      <vt:lpstr>Systemy kontroli wersji (VCS) git</vt:lpstr>
      <vt:lpstr>Systemy kontroli wersji (VCS) git</vt:lpstr>
      <vt:lpstr>Systemy kontroli wersji (VCS) git cheat sheet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w jeden księżyc</dc:title>
  <dc:creator>Eryk Kosk</dc:creator>
  <cp:lastModifiedBy>Eryk Kosk</cp:lastModifiedBy>
  <cp:revision>16</cp:revision>
  <dcterms:created xsi:type="dcterms:W3CDTF">2022-11-12T18:07:06Z</dcterms:created>
  <dcterms:modified xsi:type="dcterms:W3CDTF">2023-02-22T23:42:43Z</dcterms:modified>
</cp:coreProperties>
</file>